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4" r:id="rId4"/>
    <p:sldMasterId id="2147483686" r:id="rId5"/>
    <p:sldMasterId id="2147483698" r:id="rId6"/>
    <p:sldMasterId id="2147483710" r:id="rId7"/>
  </p:sldMasterIdLst>
  <p:sldIdLst>
    <p:sldId id="257" r:id="rId8"/>
    <p:sldId id="258" r:id="rId9"/>
    <p:sldId id="259" r:id="rId10"/>
    <p:sldId id="260" r:id="rId11"/>
    <p:sldId id="264" r:id="rId12"/>
    <p:sldId id="261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>
        <p:scale>
          <a:sx n="46" d="100"/>
          <a:sy n="46" d="100"/>
        </p:scale>
        <p:origin x="136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slide" Target="slides/slide1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2F2693A-660F-406D-BCB4-94516797656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8D584-A986-44A5-809F-DB8BCC9BA6A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638F-1C51-4D15-A9CA-99A29BF4F26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3201" y="6248400"/>
            <a:ext cx="2535767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B03A3C5-F417-4A91-A2F8-ABC8E56B0D2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71EFB-2B37-4A5F-83FB-929EC22233A4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04C1C-1D56-4C83-B2FD-23DDE4F6723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6711C-CBA3-4C22-A219-58801A614D4F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645DD-0BCB-47C0-877F-42437D2C6EE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B4D1-FF26-4322-80A5-7DF4526BCCF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DF101-343C-4EE7-9A35-7016EF0A9E2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83BEA-B8EE-4ADA-84A6-BAA2C6A13E7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775D-14D1-41A9-8471-C28946038AA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0572-CB9D-4DF5-9B4A-17E22CFF582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95A65-E5E9-4046-BE22-184A0BEB225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C3B08-A96D-4174-9209-E3123D00314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8631B-3DAC-413A-8DD5-D97F1BFD491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39A6698-8AA3-4F67-AC49-76F46B01C76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/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/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/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/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/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5EDA6-8865-4BDD-B961-A6B000A367E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/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/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/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/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/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D853D-4FE8-468A-8093-5582B9DAE3A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/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E0C704-B7BB-4C50-B96D-ED89AFAEA38B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43016" name="Group 8"/>
          <p:cNvGrpSpPr/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43017" name="Freeform 9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8" name="Freeform 10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19" name="Freeform 11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20" name="Group 12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Freeform 14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Freeform 15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4" name="Freeform 16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Freeform 17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3026" name="Group 18"/>
          <p:cNvGrpSpPr/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43027" name="Freeform 19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8" name="Freeform 20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3029" name="Freeform 21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3030" name="Group 22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Freeform 24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Freeform 25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4" name="Freeform 26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5" name="Freeform 27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3036" name="Freeform 28"/>
          <p:cNvSpPr/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3037" name="Freeform 29"/>
          <p:cNvSpPr/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B8620-4067-4324-ABE1-67AC2430553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A42B-A4C1-48CB-8A2F-664DDB5DD8F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B9E61-F91C-46C3-A0D6-976E1ECE929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FC54-1AA3-4A3C-9C6B-08BA665298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799C7-9473-455D-9FB8-0A81A0A1D3F3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80C51-4923-4E16-8537-F2B7D6AF4258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0F01-4D85-4C44-807B-61141F73079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A8F43-94A0-452A-965C-623BCF8B37C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DD08-74E4-4693-91CE-3A74B3FE443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F2E59-8FF6-40E2-9467-C9F772AA7A0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38EE7-3218-4AFD-9709-7E2CFE409E2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693A-660F-406D-BCB4-945167976560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D775D-14D1-41A9-8471-C28946038AAE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A7CF5-CECF-40B4-BC07-D13C9CFA805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EDA6-8865-4BDD-B961-A6B000A367E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853D-4FE8-468A-8093-5582B9DAE3A5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B9E61-F91C-46C3-A0D6-976E1ECE9299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7CF5-CECF-40B4-BC07-D13C9CFA805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FEE9-346F-43B0-81AB-4845C62ADF54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CEB5F-61D6-4742-A6EA-11BF7BAC157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6073-A586-4CE6-B027-B910BD4EF2AD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8D584-A986-44A5-809F-DB8BCC9BA6AC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7638F-1C51-4D15-A9CA-99A29BF4F261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8FEE9-346F-43B0-81AB-4845C62ADF54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CEB5F-61D6-4742-A6EA-11BF7BAC1576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6073-A586-4CE6-B027-B910BD4EF2AD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9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/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pic>
          <p:nvPicPr>
            <p:cNvPr id="15364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690F31-C176-45EF-869D-3748FBB7C93A}" type="slidenum">
              <a:rPr lang="en-US">
                <a:solidFill>
                  <a:srgbClr val="000000"/>
                </a:solidFill>
              </a:rPr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1C881-B387-46BC-B6B2-990C18626004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/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/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/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/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/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/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/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/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/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/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/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/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/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F726-CF61-400B-AB04-896EA34D7F5E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92" name="Freeform 8"/>
          <p:cNvSpPr/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sp>
        <p:nvSpPr>
          <p:cNvPr id="41993" name="Freeform 9"/>
          <p:cNvSpPr/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smtClean="0">
              <a:solidFill>
                <a:srgbClr val="000000"/>
              </a:solidFill>
            </a:endParaRPr>
          </a:p>
        </p:txBody>
      </p:sp>
      <p:grpSp>
        <p:nvGrpSpPr>
          <p:cNvPr id="41994" name="Group 10"/>
          <p:cNvGrpSpPr/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41995" name="Freeform 11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6" name="Freeform 12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7" name="Freeform 13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8" name="Freeform 14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1" name="Freeform 17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2" name="Freeform 18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03" name="Freeform 19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4" name="Group 20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2005" name="Group 21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7" name="Freeform 2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08" name="Freeform 24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2009" name="Freeform 25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0" name="Freeform 26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1" name="Freeform 27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12" name="Group 28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4" name="Freeform 30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5" name="Freeform 31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6" name="Freeform 32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7" name="Freeform 33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8" name="Freeform 3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19" name="Freeform 3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0" name="Freeform 36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2021" name="Group 37"/>
          <p:cNvGrpSpPr/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42022" name="Freeform 3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42023" name="Freeform 3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024" name="Group 40"/>
          <p:cNvGrpSpPr/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42025" name="Group 41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2027" name="Group 43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29" name="Freeform 45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0" name="Freeform 46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1" name="Freeform 47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2" name="Freeform 48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3" name="Freeform 49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4" name="Freeform 50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2035" name="Freeform 51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690F31-C176-45EF-869D-3748FBB7C93A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 spd="slow"/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685800"/>
            <a:ext cx="7620000" cy="990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UNIT 1:MY </a:t>
            </a:r>
            <a:r>
              <a:rPr lang="en-US" b="1" dirty="0" smtClean="0">
                <a:solidFill>
                  <a:srgbClr val="FF0000"/>
                </a:solidFill>
              </a:rPr>
              <a:t>FRIENDS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9563" y="1828800"/>
            <a:ext cx="5092874" cy="8382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LESSON:    WRITE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5257800" y="0"/>
            <a:ext cx="2133600" cy="10668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appearance</a:t>
            </a:r>
            <a:endParaRPr lang="en-US" sz="2400" b="1">
              <a:solidFill>
                <a:srgbClr val="800000"/>
              </a:solidFill>
            </a:endParaRPr>
          </a:p>
        </p:txBody>
      </p:sp>
      <p:cxnSp>
        <p:nvCxnSpPr>
          <p:cNvPr id="5" name="Elbow Connector 4"/>
          <p:cNvCxnSpPr>
            <a:stCxn id="19460" idx="6"/>
          </p:cNvCxnSpPr>
          <p:nvPr/>
        </p:nvCxnSpPr>
        <p:spPr>
          <a:xfrm>
            <a:off x="7391400" y="533400"/>
            <a:ext cx="2057400" cy="685800"/>
          </a:xfrm>
          <a:prstGeom prst="bentConnector3">
            <a:avLst>
              <a:gd name="adj1" fmla="val 101142"/>
            </a:avLst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9460" idx="2"/>
          </p:cNvCxnSpPr>
          <p:nvPr/>
        </p:nvCxnSpPr>
        <p:spPr>
          <a:xfrm rot="10800000" flipV="1">
            <a:off x="2895600" y="533400"/>
            <a:ext cx="2362200" cy="533400"/>
          </a:xfrm>
          <a:prstGeom prst="bentConnector3">
            <a:avLst>
              <a:gd name="adj1" fmla="val 99845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2476500" y="992688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hair</a:t>
            </a:r>
            <a:endParaRPr lang="en-US" sz="2400" b="1" dirty="0">
              <a:solidFill>
                <a:srgbClr val="800000"/>
              </a:solidFill>
            </a:endParaRPr>
          </a:p>
        </p:txBody>
      </p:sp>
      <p:cxnSp>
        <p:nvCxnSpPr>
          <p:cNvPr id="11" name="Elbow Connector 10"/>
          <p:cNvCxnSpPr>
            <a:stCxn id="19460" idx="3"/>
            <a:endCxn id="63" idx="0"/>
          </p:cNvCxnSpPr>
          <p:nvPr/>
        </p:nvCxnSpPr>
        <p:spPr>
          <a:xfrm rot="5400000">
            <a:off x="3552847" y="1396324"/>
            <a:ext cx="2503164" cy="1531658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9" name="Oval 4"/>
          <p:cNvSpPr>
            <a:spLocks noChangeArrowheads="1"/>
          </p:cNvSpPr>
          <p:nvPr/>
        </p:nvSpPr>
        <p:spPr bwMode="auto">
          <a:xfrm>
            <a:off x="6348344" y="4567777"/>
            <a:ext cx="2057400" cy="609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Mouth / lips</a:t>
            </a:r>
            <a:endParaRPr lang="en-US" sz="2400" b="1" dirty="0">
              <a:solidFill>
                <a:srgbClr val="800000"/>
              </a:solidFill>
            </a:endParaRPr>
          </a:p>
        </p:txBody>
      </p:sp>
      <p:cxnSp>
        <p:nvCxnSpPr>
          <p:cNvPr id="17" name="Straight Arrow Connector 16"/>
          <p:cNvCxnSpPr>
            <a:stCxn id="41" idx="2"/>
          </p:cNvCxnSpPr>
          <p:nvPr/>
        </p:nvCxnSpPr>
        <p:spPr>
          <a:xfrm flipH="1">
            <a:off x="1981200" y="1300098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785473" y="1607506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338443" y="1361554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Oval 4"/>
          <p:cNvSpPr>
            <a:spLocks noChangeArrowheads="1"/>
          </p:cNvSpPr>
          <p:nvPr/>
        </p:nvSpPr>
        <p:spPr bwMode="auto">
          <a:xfrm>
            <a:off x="3539816" y="1478073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long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61" name="Oval 4"/>
          <p:cNvSpPr>
            <a:spLocks noChangeArrowheads="1"/>
          </p:cNvSpPr>
          <p:nvPr/>
        </p:nvSpPr>
        <p:spPr bwMode="auto">
          <a:xfrm>
            <a:off x="2402731" y="222028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black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62" name="Oval 4"/>
          <p:cNvSpPr>
            <a:spLocks noChangeArrowheads="1"/>
          </p:cNvSpPr>
          <p:nvPr/>
        </p:nvSpPr>
        <p:spPr bwMode="auto">
          <a:xfrm>
            <a:off x="1571317" y="162381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63" name="Oval 4"/>
          <p:cNvSpPr>
            <a:spLocks noChangeArrowheads="1"/>
          </p:cNvSpPr>
          <p:nvPr/>
        </p:nvSpPr>
        <p:spPr bwMode="auto">
          <a:xfrm>
            <a:off x="3619500" y="3413735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nose</a:t>
            </a:r>
            <a:endParaRPr lang="en-US" sz="2400" b="1" dirty="0">
              <a:solidFill>
                <a:srgbClr val="800000"/>
              </a:solidFill>
            </a:endParaRPr>
          </a:p>
        </p:txBody>
      </p:sp>
      <p:cxnSp>
        <p:nvCxnSpPr>
          <p:cNvPr id="64" name="Straight Arrow Connector 63"/>
          <p:cNvCxnSpPr>
            <a:stCxn id="63" idx="2"/>
          </p:cNvCxnSpPr>
          <p:nvPr/>
        </p:nvCxnSpPr>
        <p:spPr>
          <a:xfrm flipH="1">
            <a:off x="3124200" y="3721145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038600" y="4038600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481443" y="3782601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Oval 4"/>
          <p:cNvSpPr>
            <a:spLocks noChangeArrowheads="1"/>
          </p:cNvSpPr>
          <p:nvPr/>
        </p:nvSpPr>
        <p:spPr bwMode="auto">
          <a:xfrm>
            <a:off x="4682816" y="3899120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small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3479802" y="4641334"/>
            <a:ext cx="1001642" cy="492559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hooked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69" name="Oval 4"/>
          <p:cNvSpPr>
            <a:spLocks noChangeArrowheads="1"/>
          </p:cNvSpPr>
          <p:nvPr/>
        </p:nvSpPr>
        <p:spPr bwMode="auto">
          <a:xfrm>
            <a:off x="2714317" y="4044863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71" name="Oval 4"/>
          <p:cNvSpPr>
            <a:spLocks noChangeArrowheads="1"/>
          </p:cNvSpPr>
          <p:nvPr/>
        </p:nvSpPr>
        <p:spPr bwMode="auto">
          <a:xfrm>
            <a:off x="9029700" y="1219200"/>
            <a:ext cx="838200" cy="61481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00"/>
                </a:solidFill>
              </a:rPr>
              <a:t>face</a:t>
            </a:r>
            <a:endParaRPr lang="en-US" sz="2400" b="1" dirty="0">
              <a:solidFill>
                <a:srgbClr val="800000"/>
              </a:solidFill>
            </a:endParaRPr>
          </a:p>
        </p:txBody>
      </p:sp>
      <p:cxnSp>
        <p:nvCxnSpPr>
          <p:cNvPr id="72" name="Straight Arrow Connector 71"/>
          <p:cNvCxnSpPr>
            <a:stCxn id="71" idx="2"/>
          </p:cNvCxnSpPr>
          <p:nvPr/>
        </p:nvCxnSpPr>
        <p:spPr>
          <a:xfrm flipH="1">
            <a:off x="8534400" y="1526610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9338673" y="1834018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9891643" y="1588066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9902516" y="1828800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76" name="Oval 4"/>
          <p:cNvSpPr>
            <a:spLocks noChangeArrowheads="1"/>
          </p:cNvSpPr>
          <p:nvPr/>
        </p:nvSpPr>
        <p:spPr bwMode="auto">
          <a:xfrm>
            <a:off x="8955931" y="2421696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oval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77" name="Oval 4"/>
          <p:cNvSpPr>
            <a:spLocks noChangeArrowheads="1"/>
          </p:cNvSpPr>
          <p:nvPr/>
        </p:nvSpPr>
        <p:spPr bwMode="auto">
          <a:xfrm>
            <a:off x="7696200" y="1639239"/>
            <a:ext cx="863296" cy="5021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round</a:t>
            </a:r>
            <a:endParaRPr lang="en-US" sz="2000" b="1" dirty="0">
              <a:solidFill>
                <a:srgbClr val="800000"/>
              </a:solidFill>
            </a:endParaRPr>
          </a:p>
        </p:txBody>
      </p:sp>
      <p:cxnSp>
        <p:nvCxnSpPr>
          <p:cNvPr id="23" name="Elbow Connector 22"/>
          <p:cNvCxnSpPr>
            <a:stCxn id="19460" idx="4"/>
          </p:cNvCxnSpPr>
          <p:nvPr/>
        </p:nvCxnSpPr>
        <p:spPr>
          <a:xfrm rot="16200000" flipH="1">
            <a:off x="5107513" y="2283888"/>
            <a:ext cx="3500977" cy="10668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161366" y="5097683"/>
            <a:ext cx="495301" cy="307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446243" y="5212765"/>
            <a:ext cx="0" cy="6148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368863" y="4969004"/>
            <a:ext cx="331072" cy="262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3" name="Oval 4"/>
          <p:cNvSpPr>
            <a:spLocks noChangeArrowheads="1"/>
          </p:cNvSpPr>
          <p:nvPr/>
        </p:nvSpPr>
        <p:spPr bwMode="auto">
          <a:xfrm>
            <a:off x="8594463" y="5115012"/>
            <a:ext cx="765485" cy="522914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…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84" name="Oval 4"/>
          <p:cNvSpPr>
            <a:spLocks noChangeArrowheads="1"/>
          </p:cNvSpPr>
          <p:nvPr/>
        </p:nvSpPr>
        <p:spPr bwMode="auto">
          <a:xfrm>
            <a:off x="6911100" y="5833744"/>
            <a:ext cx="1166100" cy="643256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rosebud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85" name="Oval 4"/>
          <p:cNvSpPr>
            <a:spLocks noChangeArrowheads="1"/>
          </p:cNvSpPr>
          <p:nvPr/>
        </p:nvSpPr>
        <p:spPr bwMode="auto">
          <a:xfrm>
            <a:off x="5570258" y="5376469"/>
            <a:ext cx="863296" cy="502188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00000"/>
                </a:solidFill>
              </a:rPr>
              <a:t>thin</a:t>
            </a:r>
            <a:endParaRPr lang="en-US" sz="20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9" grpId="0" animBg="1"/>
      <p:bldP spid="60" grpId="0" animBg="1"/>
      <p:bldP spid="61" grpId="0" animBg="1"/>
      <p:bldP spid="62" grpId="0" animBg="1"/>
      <p:bldP spid="63" grpId="0" animBg="1"/>
      <p:bldP spid="67" grpId="0" animBg="1"/>
      <p:bldP spid="68" grpId="0" animBg="1"/>
      <p:bldP spid="69" grpId="0" animBg="1"/>
      <p:bldP spid="71" grpId="0" animBg="1"/>
      <p:bldP spid="75" grpId="0" animBg="1"/>
      <p:bldP spid="76" grpId="0" animBg="1"/>
      <p:bldP spid="77" grpId="0" animBg="1"/>
      <p:bldP spid="83" grpId="0" animBg="1"/>
      <p:bldP spid="84" grpId="0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5410200" y="2286000"/>
            <a:ext cx="2133600" cy="1524000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800000"/>
                </a:solidFill>
              </a:rPr>
              <a:t>characters</a:t>
            </a:r>
            <a:endParaRPr lang="en-US" sz="2400" b="1">
              <a:solidFill>
                <a:srgbClr val="800000"/>
              </a:solidFill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64770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5029200" y="3581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953000" y="2060576"/>
            <a:ext cx="609600" cy="53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477000" y="13716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239000" y="3581400"/>
            <a:ext cx="744538" cy="630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>
            <a:off x="7239000" y="1828800"/>
            <a:ext cx="838200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984876" y="5029200"/>
            <a:ext cx="102552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helpful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4197351" y="4343400"/>
            <a:ext cx="120967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sociable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4267201" y="1447800"/>
            <a:ext cx="133826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generous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5791201" y="812800"/>
            <a:ext cx="180181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hard-working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7742238" y="1346200"/>
            <a:ext cx="715962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kind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7467601" y="4343400"/>
            <a:ext cx="1281113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outgoing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45720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3243264" y="2870200"/>
            <a:ext cx="1252537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reserved</a:t>
            </a:r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 flipH="1">
            <a:off x="75438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8077201" y="2819400"/>
            <a:ext cx="701675" cy="4064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800000"/>
                </a:solidFill>
              </a:rPr>
              <a:t>……</a:t>
            </a:r>
            <a:endParaRPr lang="en-US" sz="20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502" grpId="0" animBg="1"/>
      <p:bldP spid="19503" grpId="0" animBg="1"/>
      <p:bldP spid="19504" grpId="0" animBg="1"/>
      <p:bldP spid="19505" grpId="0" animBg="1"/>
      <p:bldP spid="19506" grpId="0" animBg="1"/>
      <p:bldP spid="19509" grpId="0" animBg="1"/>
      <p:bldP spid="195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1108" y="-10389"/>
            <a:ext cx="9767456" cy="455558"/>
          </a:xfrm>
          <a:solidFill>
            <a:srgbClr val="FFFF00"/>
          </a:solidFill>
        </p:spPr>
        <p:txBody>
          <a:bodyPr/>
          <a:lstStyle/>
          <a:p>
            <a:r>
              <a:rPr lang="en-US" sz="2600" b="1" dirty="0" smtClean="0">
                <a:solidFill>
                  <a:srgbClr val="FF0000"/>
                </a:solidFill>
                <a:effectLst/>
              </a:rPr>
              <a:t>Read the information about Tam. The answer the questions.</a:t>
            </a:r>
            <a:endParaRPr lang="en-US" sz="2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69559"/>
            <a:ext cx="4653548" cy="5157172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/>
          <a:lstStyle/>
          <a:p>
            <a:r>
              <a:rPr lang="en-US" sz="2600" u="sng" dirty="0"/>
              <a:t>Name</a:t>
            </a:r>
            <a:r>
              <a:rPr lang="en-US" sz="2600" dirty="0" smtClean="0"/>
              <a:t>: Le </a:t>
            </a:r>
            <a:r>
              <a:rPr lang="en-US" sz="2600" dirty="0"/>
              <a:t>Van Tam.      </a:t>
            </a:r>
            <a:endParaRPr lang="en-US" sz="2600" dirty="0" smtClean="0"/>
          </a:p>
          <a:p>
            <a:r>
              <a:rPr lang="en-US" sz="2600" u="sng" dirty="0" smtClean="0"/>
              <a:t>Age</a:t>
            </a:r>
            <a:r>
              <a:rPr lang="en-US" sz="2600" dirty="0" smtClean="0"/>
              <a:t>:14</a:t>
            </a:r>
            <a:endParaRPr lang="en-US" sz="2600" dirty="0"/>
          </a:p>
          <a:p>
            <a:r>
              <a:rPr lang="en-US" sz="2600" u="sng" dirty="0"/>
              <a:t>Appearance</a:t>
            </a:r>
            <a:r>
              <a:rPr lang="en-US" sz="2600" dirty="0" smtClean="0"/>
              <a:t>: tall, thin, short </a:t>
            </a:r>
            <a:r>
              <a:rPr lang="en-US" sz="2600" dirty="0"/>
              <a:t>black hair.</a:t>
            </a:r>
            <a:endParaRPr lang="en-US" sz="2600" dirty="0"/>
          </a:p>
          <a:p>
            <a:r>
              <a:rPr lang="en-US" sz="2600" u="sng" dirty="0"/>
              <a:t>Characters</a:t>
            </a:r>
            <a:r>
              <a:rPr lang="en-US" sz="2600" dirty="0" smtClean="0"/>
              <a:t>: sociable, humorous, helpful</a:t>
            </a:r>
            <a:r>
              <a:rPr lang="en-US" sz="2600" dirty="0"/>
              <a:t>.</a:t>
            </a:r>
            <a:endParaRPr lang="en-US" sz="2600" dirty="0"/>
          </a:p>
          <a:p>
            <a:r>
              <a:rPr lang="en-US" sz="2600" u="sng" dirty="0" smtClean="0"/>
              <a:t>Address</a:t>
            </a:r>
            <a:r>
              <a:rPr lang="en-US" sz="2600" dirty="0" smtClean="0"/>
              <a:t>: 26 </a:t>
            </a:r>
            <a:r>
              <a:rPr lang="en-US" sz="2600" dirty="0"/>
              <a:t>Tran </a:t>
            </a:r>
            <a:r>
              <a:rPr lang="en-US" sz="2600" dirty="0" err="1"/>
              <a:t>Phu</a:t>
            </a:r>
            <a:r>
              <a:rPr lang="en-US" sz="2600" dirty="0"/>
              <a:t> Street</a:t>
            </a:r>
            <a:r>
              <a:rPr lang="en-US" sz="2600" dirty="0" smtClean="0"/>
              <a:t>, Ha </a:t>
            </a:r>
            <a:r>
              <a:rPr lang="en-US" sz="2600" dirty="0" err="1"/>
              <a:t>Noi</a:t>
            </a:r>
            <a:r>
              <a:rPr lang="en-US" sz="2600" dirty="0"/>
              <a:t>.</a:t>
            </a:r>
            <a:endParaRPr lang="en-US" sz="2600" dirty="0"/>
          </a:p>
          <a:p>
            <a:r>
              <a:rPr lang="en-US" sz="2600" u="sng" dirty="0"/>
              <a:t>Family</a:t>
            </a:r>
            <a:r>
              <a:rPr lang="en-US" sz="2600" dirty="0" smtClean="0"/>
              <a:t>: mother, father, elder brother-Hung</a:t>
            </a:r>
            <a:r>
              <a:rPr lang="en-US" sz="2600" dirty="0"/>
              <a:t>.</a:t>
            </a:r>
            <a:endParaRPr lang="en-US" sz="2600" dirty="0"/>
          </a:p>
          <a:p>
            <a:r>
              <a:rPr lang="en-US" sz="2600" u="sng" dirty="0"/>
              <a:t>Friends</a:t>
            </a:r>
            <a:r>
              <a:rPr lang="en-US" sz="2600" dirty="0" smtClean="0"/>
              <a:t>: Ba, </a:t>
            </a:r>
            <a:r>
              <a:rPr lang="en-US" sz="2600" dirty="0" err="1" smtClean="0"/>
              <a:t>Bao</a:t>
            </a:r>
            <a:r>
              <a:rPr lang="en-US" sz="2600" dirty="0"/>
              <a:t>.</a:t>
            </a:r>
            <a:endParaRPr lang="en-US" sz="2600" dirty="0"/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4652645" y="445135"/>
            <a:ext cx="7799705" cy="649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600" b="1" dirty="0" smtClean="0">
                <a:solidFill>
                  <a:srgbClr val="000000"/>
                </a:solidFill>
                <a:latin typeface="Comic Sans MS" panose="030F0702030302020204"/>
              </a:rPr>
              <a:t>1.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What’s his name?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His name’s Le VanTam.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2600" b="1" dirty="0" smtClean="0">
                <a:solidFill>
                  <a:srgbClr val="000000"/>
                </a:solidFill>
                <a:latin typeface="Comic Sans MS" panose="030F0702030302020204"/>
              </a:rPr>
              <a:t>2.</a:t>
            </a:r>
            <a:r>
              <a:rPr lang="en-US" sz="2600" b="1" dirty="0">
                <a:solidFill>
                  <a:srgbClr val="000000"/>
                </a:solidFill>
                <a:latin typeface="Comic Sans MS" panose="030F0702030302020204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How old is he?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He is fourteen years old.</a:t>
            </a:r>
            <a:endParaRPr kumimoji="0" lang="en-US" sz="26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3. What does he look like?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He is tall and thin. He has short black hair.</a:t>
            </a:r>
            <a:endParaRPr kumimoji="0" lang="en-US" sz="26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4. What is he like?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He’s sociable, humorous and helpful.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5. Where does he live?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He lives at 26 Tran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Phu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 street, Ha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Noi.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6. Who does he live with?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He lives with his mother, father and an elder brother, Hung.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/>
              </a:rPr>
              <a:t>7. Who are his close friends?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They are Ba and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Bao.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Comic Sans MS" panose="030F0702030302020204"/>
              </a:rPr>
              <a:t> </a:t>
            </a:r>
            <a:endParaRPr kumimoji="0" lang="en-US" sz="2600" b="1" i="1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omic Sans MS" panose="030F0702030302020204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190" y="432435"/>
            <a:ext cx="11369675" cy="1291590"/>
          </a:xfrm>
        </p:spPr>
        <p:txBody>
          <a:bodyPr/>
          <a:p>
            <a:pPr algn="ctr"/>
            <a:r>
              <a:rPr lang="en-US" sz="3600">
                <a:solidFill>
                  <a:schemeClr val="accent2"/>
                </a:solidFill>
                <a:sym typeface="+mn-ea"/>
              </a:rPr>
              <a:t>Write a paragraph about Tam, using the information from the answers</a:t>
            </a:r>
            <a:br>
              <a:rPr lang="en-US" sz="3600">
                <a:solidFill>
                  <a:schemeClr val="accent2"/>
                </a:solidFill>
              </a:rPr>
            </a:b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190" y="1724025"/>
            <a:ext cx="11370310" cy="4526280"/>
          </a:xfrm>
        </p:spPr>
        <p:txBody>
          <a:bodyPr/>
          <a:p>
            <a:pPr marL="0" indent="0">
              <a:buNone/>
            </a:pPr>
            <a:r>
              <a:rPr lang="en-US" sz="3600">
                <a:solidFill>
                  <a:srgbClr val="008000"/>
                </a:solidFill>
                <a:sym typeface="+mn-ea"/>
              </a:rPr>
              <a:t>His name’s Le Van Tam. He’s fourteen years old. He lives at 26 Tran Phu street in Ha Noi </a:t>
            </a:r>
            <a:r>
              <a:rPr lang="en-US" sz="3600">
                <a:solidFill>
                  <a:srgbClr val="008000"/>
                </a:solidFill>
                <a:sym typeface="+mn-ea"/>
              </a:rPr>
              <a:t>with his mother, father and his elder brother, Hung. He’s tall and thin and has short black hair. He’s sociable, humorous and helpful.  His best friends are </a:t>
            </a:r>
            <a:r>
              <a:rPr lang="en-US" sz="3600" err="1">
                <a:solidFill>
                  <a:srgbClr val="008000"/>
                </a:solidFill>
                <a:sym typeface="+mn-ea"/>
              </a:rPr>
              <a:t>Ba</a:t>
            </a:r>
            <a:r>
              <a:rPr lang="en-US" sz="3600">
                <a:solidFill>
                  <a:srgbClr val="008000"/>
                </a:solidFill>
                <a:sym typeface="+mn-ea"/>
              </a:rPr>
              <a:t> and </a:t>
            </a:r>
            <a:r>
              <a:rPr lang="en-US" sz="3600" err="1">
                <a:solidFill>
                  <a:srgbClr val="008000"/>
                </a:solidFill>
                <a:sym typeface="+mn-ea"/>
              </a:rPr>
              <a:t>Bao.</a:t>
            </a:r>
            <a:endParaRPr lang="en-US" sz="360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3600">
              <a:solidFill>
                <a:srgbClr val="008000"/>
              </a:solidFill>
              <a:sym typeface="+mn-ea"/>
            </a:endParaRPr>
          </a:p>
          <a:p>
            <a:pPr marL="0" indent="0">
              <a:buNone/>
            </a:pPr>
            <a:r>
              <a:rPr lang="en-US" sz="3600">
                <a:solidFill>
                  <a:srgbClr val="008000"/>
                </a:solidFill>
                <a:sym typeface="+mn-ea"/>
              </a:rPr>
              <a:t>  </a:t>
            </a:r>
            <a:endParaRPr lang="en-US" sz="360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3600">
                <a:solidFill>
                  <a:srgbClr val="008000"/>
                </a:solidFill>
                <a:sym typeface="+mn-ea"/>
              </a:rPr>
              <a:t>  </a:t>
            </a:r>
            <a:endParaRPr lang="en-US" sz="3600">
              <a:solidFill>
                <a:srgbClr val="008000"/>
              </a:solidFill>
            </a:endParaRPr>
          </a:p>
          <a:p>
            <a:endParaRPr lang="en-US" sz="36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14730" y="276860"/>
            <a:ext cx="10183495" cy="1098550"/>
          </a:xfrm>
        </p:spPr>
        <p:txBody>
          <a:bodyPr/>
          <a:lstStyle/>
          <a:p>
            <a:r>
              <a:rPr lang="en-US" sz="4000" b="1">
                <a:solidFill>
                  <a:schemeClr val="tx2"/>
                </a:solidFill>
              </a:rPr>
              <a:t>Make a similar form for your partner</a:t>
            </a:r>
            <a:r>
              <a:rPr lang="en-US" sz="4000" b="1">
                <a:solidFill>
                  <a:srgbClr val="990033"/>
                </a:solidFill>
              </a:rPr>
              <a:t> </a:t>
            </a:r>
            <a:br>
              <a:rPr lang="en-US" sz="4000" b="1">
                <a:solidFill>
                  <a:srgbClr val="990033"/>
                </a:solidFill>
              </a:rPr>
            </a:br>
            <a:r>
              <a:rPr lang="en-US" sz="4000" b="1">
                <a:solidFill>
                  <a:srgbClr val="008000"/>
                </a:solidFill>
              </a:rPr>
              <a:t>(one of your classmates)</a:t>
            </a:r>
            <a:endParaRPr lang="en-US" sz="4000" b="1">
              <a:solidFill>
                <a:srgbClr val="008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6350" y="1852295"/>
            <a:ext cx="10135235" cy="4095115"/>
          </a:xfrm>
        </p:spPr>
        <p:txBody>
          <a:bodyPr/>
          <a:lstStyle/>
          <a:p>
            <a:r>
              <a:rPr lang="en-US" sz="3600" b="1" i="1" dirty="0">
                <a:solidFill>
                  <a:srgbClr val="800000"/>
                </a:solidFill>
              </a:rPr>
              <a:t>Name:.................. Age:……………..</a:t>
            </a:r>
            <a:endParaRPr lang="en-US" sz="3600" b="1" i="1" dirty="0">
              <a:solidFill>
                <a:srgbClr val="800000"/>
              </a:solidFill>
            </a:endParaRPr>
          </a:p>
          <a:p>
            <a:r>
              <a:rPr lang="en-US" sz="3600" b="1" i="1" dirty="0">
                <a:solidFill>
                  <a:srgbClr val="800000"/>
                </a:solidFill>
              </a:rPr>
              <a:t>Appearance:………………………………</a:t>
            </a:r>
            <a:endParaRPr lang="en-US" sz="3600" b="1" i="1" dirty="0">
              <a:solidFill>
                <a:srgbClr val="800000"/>
              </a:solidFill>
            </a:endParaRPr>
          </a:p>
          <a:p>
            <a:r>
              <a:rPr lang="en-US" sz="3600" b="1" i="1" dirty="0">
                <a:solidFill>
                  <a:srgbClr val="800000"/>
                </a:solidFill>
              </a:rPr>
              <a:t>Characters:……………………………….</a:t>
            </a:r>
            <a:endParaRPr lang="en-US" sz="3600" b="1" i="1" dirty="0">
              <a:solidFill>
                <a:srgbClr val="800000"/>
              </a:solidFill>
            </a:endParaRPr>
          </a:p>
          <a:p>
            <a:r>
              <a:rPr lang="en-US" sz="3600" b="1" i="1" dirty="0">
                <a:solidFill>
                  <a:srgbClr val="800000"/>
                </a:solidFill>
              </a:rPr>
              <a:t>Address:…………………………………….</a:t>
            </a:r>
            <a:endParaRPr lang="en-US" sz="3600" b="1" i="1" dirty="0">
              <a:solidFill>
                <a:srgbClr val="800000"/>
              </a:solidFill>
            </a:endParaRPr>
          </a:p>
          <a:p>
            <a:r>
              <a:rPr lang="en-US" sz="3600" b="1" i="1" dirty="0">
                <a:solidFill>
                  <a:srgbClr val="800000"/>
                </a:solidFill>
              </a:rPr>
              <a:t>Family:……………………………………….</a:t>
            </a:r>
            <a:endParaRPr lang="en-US" sz="3600" b="1" i="1" dirty="0">
              <a:solidFill>
                <a:srgbClr val="800000"/>
              </a:solidFill>
            </a:endParaRPr>
          </a:p>
          <a:p>
            <a:r>
              <a:rPr lang="en-US" sz="3600" b="1" i="1" dirty="0">
                <a:solidFill>
                  <a:srgbClr val="800000"/>
                </a:solidFill>
              </a:rPr>
              <a:t>Friends:…………………………………….</a:t>
            </a:r>
            <a:endParaRPr lang="en-US" sz="3600" b="1" i="1" dirty="0">
              <a:solidFill>
                <a:srgbClr val="8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275715" y="1752600"/>
            <a:ext cx="10135235" cy="4295140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227070" y="1852295"/>
            <a:ext cx="34709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Nguyễn Văn Nam</a:t>
            </a:r>
            <a:endParaRPr lang="en-US" sz="3200"/>
          </a:p>
        </p:txBody>
      </p:sp>
      <p:sp>
        <p:nvSpPr>
          <p:cNvPr id="3" name="Text Box 2"/>
          <p:cNvSpPr txBox="1"/>
          <p:nvPr/>
        </p:nvSpPr>
        <p:spPr>
          <a:xfrm>
            <a:off x="8304530" y="1852295"/>
            <a:ext cx="6616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14</a:t>
            </a:r>
            <a:endParaRPr lang="en-US" sz="3200"/>
          </a:p>
        </p:txBody>
      </p:sp>
      <p:sp>
        <p:nvSpPr>
          <p:cNvPr id="4" name="Text Box 3"/>
          <p:cNvSpPr txBox="1"/>
          <p:nvPr/>
        </p:nvSpPr>
        <p:spPr>
          <a:xfrm>
            <a:off x="4459605" y="2552700"/>
            <a:ext cx="60458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solidFill>
                  <a:schemeClr val="tx1"/>
                </a:solidFill>
              </a:rPr>
              <a:t>tall, fat,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short curly black hair</a:t>
            </a:r>
            <a:endParaRPr lang="en-US"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415155" y="3187065"/>
            <a:ext cx="61353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dirty="0">
                <a:solidFill>
                  <a:schemeClr val="tx1"/>
                </a:solidFill>
                <a:sym typeface="+mn-ea"/>
              </a:rPr>
              <a:t>sociable, generous and helpful</a:t>
            </a:r>
            <a:endParaRPr lang="en-US"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797935" y="3821430"/>
            <a:ext cx="76130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56/7 Pham Van Chieu Street, Go Vap</a:t>
            </a:r>
            <a:endParaRPr lang="en-US" sz="3200"/>
          </a:p>
        </p:txBody>
      </p:sp>
      <p:sp>
        <p:nvSpPr>
          <p:cNvPr id="7" name="Text Box 6"/>
          <p:cNvSpPr txBox="1"/>
          <p:nvPr/>
        </p:nvSpPr>
        <p:spPr>
          <a:xfrm>
            <a:off x="3450590" y="4521835"/>
            <a:ext cx="65493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 dirty="0">
                <a:solidFill>
                  <a:schemeClr val="tx1"/>
                </a:solidFill>
                <a:sym typeface="+mn-ea"/>
              </a:rPr>
              <a:t>parents, younger </a:t>
            </a:r>
            <a:r>
              <a:rPr lang="en-US" sz="3200" dirty="0" smtClean="0">
                <a:solidFill>
                  <a:schemeClr val="tx1"/>
                </a:solidFill>
                <a:sym typeface="+mn-ea"/>
              </a:rPr>
              <a:t>sister - </a:t>
            </a:r>
            <a:r>
              <a:rPr lang="en-US" sz="3200" dirty="0" err="1" smtClean="0">
                <a:solidFill>
                  <a:schemeClr val="tx1"/>
                </a:solidFill>
                <a:sym typeface="+mn-ea"/>
              </a:rPr>
              <a:t>Ha</a:t>
            </a:r>
            <a:endParaRPr lang="en-US" sz="3200" dirty="0" err="1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797935" y="5222240"/>
            <a:ext cx="39757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b="1" i="1" dirty="0">
                <a:solidFill>
                  <a:srgbClr val="3333FF"/>
                </a:solidFill>
                <a:sym typeface="+mn-ea"/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Phu,</a:t>
            </a:r>
            <a:r>
              <a:rPr lang="en-US" sz="3200" dirty="0" err="1">
                <a:solidFill>
                  <a:schemeClr val="tx1"/>
                </a:solidFill>
                <a:sym typeface="+mn-ea"/>
              </a:rPr>
              <a:t>Thanh</a:t>
            </a:r>
            <a:endParaRPr lang="en-US" sz="3200" dirty="0" err="1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221672" y="285749"/>
            <a:ext cx="11970327" cy="815687"/>
          </a:xfrm>
          <a:noFill/>
        </p:spPr>
        <p:txBody>
          <a:bodyPr/>
          <a:lstStyle/>
          <a:p>
            <a:r>
              <a:rPr lang="en-US" sz="3600" b="1" dirty="0">
                <a:solidFill>
                  <a:schemeClr val="tx2"/>
                </a:solidFill>
              </a:rPr>
              <a:t>Now write a paragraph about your classmate using the information in your form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2430" y="1875790"/>
            <a:ext cx="11324590" cy="4067810"/>
          </a:xfrm>
          <a:noFill/>
        </p:spPr>
        <p:txBody>
          <a:bodyPr/>
          <a:lstStyle/>
          <a:p>
            <a:pPr marL="0" indent="0" algn="just">
              <a:buNone/>
            </a:pPr>
            <a:r>
              <a:rPr lang="en-US" sz="3600" b="1" i="1" dirty="0">
                <a:solidFill>
                  <a:srgbClr val="3333FF"/>
                </a:solidFill>
              </a:rPr>
              <a:t>His name is Nguyễn Văn Nam. He is 14 years old. He lives at 56/7 Pham Van Chieu Street in </a:t>
            </a:r>
            <a:r>
              <a:rPr lang="en-US" sz="3600" b="1" i="1" dirty="0" smtClean="0">
                <a:solidFill>
                  <a:srgbClr val="3333FF"/>
                </a:solidFill>
              </a:rPr>
              <a:t>Go </a:t>
            </a:r>
            <a:r>
              <a:rPr lang="en-US" sz="3600" b="1" i="1" dirty="0" err="1" smtClean="0">
                <a:solidFill>
                  <a:srgbClr val="3333FF"/>
                </a:solidFill>
              </a:rPr>
              <a:t>Vap</a:t>
            </a:r>
            <a:r>
              <a:rPr lang="en-US" sz="3600" b="1" i="1" dirty="0" smtClean="0">
                <a:solidFill>
                  <a:srgbClr val="3333FF"/>
                </a:solidFill>
              </a:rPr>
              <a:t> district with </a:t>
            </a:r>
            <a:r>
              <a:rPr lang="en-US" sz="3600" b="1" i="1" dirty="0">
                <a:solidFill>
                  <a:srgbClr val="3333FF"/>
                </a:solidFill>
              </a:rPr>
              <a:t>his parents and his younger </a:t>
            </a:r>
            <a:r>
              <a:rPr lang="en-US" sz="3600" b="1" i="1" dirty="0" smtClean="0">
                <a:solidFill>
                  <a:srgbClr val="3333FF"/>
                </a:solidFill>
              </a:rPr>
              <a:t>sister, </a:t>
            </a:r>
            <a:r>
              <a:rPr lang="en-US" sz="3600" b="1" i="1" dirty="0" err="1" smtClean="0">
                <a:solidFill>
                  <a:srgbClr val="3333FF"/>
                </a:solidFill>
              </a:rPr>
              <a:t>Ha</a:t>
            </a:r>
            <a:r>
              <a:rPr lang="en-US" sz="3600" b="1" i="1" dirty="0">
                <a:solidFill>
                  <a:srgbClr val="3333FF"/>
                </a:solidFill>
              </a:rPr>
              <a:t>. He is tall and fat and he has short curly black hair. He is sociable, generous and helpful. His best friends are </a:t>
            </a:r>
            <a:r>
              <a:rPr lang="en-US" sz="3600" b="1" i="1" dirty="0" err="1">
                <a:solidFill>
                  <a:srgbClr val="3333FF"/>
                </a:solidFill>
              </a:rPr>
              <a:t>Phu</a:t>
            </a:r>
            <a:r>
              <a:rPr lang="en-US" sz="3600" b="1" i="1" dirty="0">
                <a:solidFill>
                  <a:srgbClr val="3333FF"/>
                </a:solidFill>
              </a:rPr>
              <a:t> and </a:t>
            </a:r>
            <a:r>
              <a:rPr lang="en-US" sz="3600" b="1" i="1" dirty="0" err="1">
                <a:solidFill>
                  <a:srgbClr val="3333FF"/>
                </a:solidFill>
              </a:rPr>
              <a:t>Thanh</a:t>
            </a:r>
            <a:r>
              <a:rPr lang="en-US" sz="3600" b="1" i="1" dirty="0">
                <a:solidFill>
                  <a:srgbClr val="3333FF"/>
                </a:solidFill>
              </a:rPr>
              <a:t>.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endParaRPr lang="en-US" sz="3600" dirty="0">
              <a:solidFill>
                <a:srgbClr val="3333FF"/>
              </a:solidFill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181599" y="1101436"/>
            <a:ext cx="27362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9900"/>
                </a:solidFill>
              </a:rPr>
              <a:t>(suggestion)</a:t>
            </a:r>
            <a:endParaRPr lang="en-US" sz="28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 build="p"/>
      <p:bldP spid="481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276600" y="1219200"/>
            <a:ext cx="5638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Homework</a:t>
            </a:r>
            <a:endParaRPr lang="en-US" sz="3600" kern="10">
              <a:ln w="12700">
                <a:solidFill>
                  <a:srgbClr val="EAEAEA"/>
                </a:solidFill>
                <a:rou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453005" y="2636203"/>
            <a:ext cx="8402955" cy="193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3333FF"/>
                </a:solidFill>
                <a:latin typeface="Arial" panose="020B0604020202020204" pitchFamily="34" charset="0"/>
              </a:rPr>
              <a:t>- Write a paragraph about one of </a:t>
            </a:r>
            <a:endParaRPr lang="en-US" sz="4000" b="1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3333FF"/>
                </a:solidFill>
                <a:latin typeface="Arial" panose="020B0604020202020204" pitchFamily="34" charset="0"/>
              </a:rPr>
              <a:t>your family </a:t>
            </a:r>
            <a:r>
              <a:rPr lang="en-US" sz="40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member.</a:t>
            </a:r>
            <a:endParaRPr lang="en-US" sz="4000" b="1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4000" b="1" dirty="0" smtClean="0">
                <a:solidFill>
                  <a:srgbClr val="3333FF"/>
                </a:solidFill>
                <a:latin typeface="Arial" panose="020B0604020202020204" pitchFamily="34" charset="0"/>
              </a:rPr>
              <a:t>- </a:t>
            </a:r>
            <a:r>
              <a:rPr lang="pt-BR" sz="4000" b="1" dirty="0">
                <a:solidFill>
                  <a:srgbClr val="3333FF"/>
                </a:solidFill>
                <a:latin typeface="Arial" panose="020B0604020202020204" pitchFamily="34" charset="0"/>
              </a:rPr>
              <a:t>Prepare the next lesson</a:t>
            </a:r>
            <a:endParaRPr lang="en-US" sz="4000" b="1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1991</Words>
  <Application>WPS Presentation</Application>
  <PresentationFormat>Widescreen</PresentationFormat>
  <Paragraphs>125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8</vt:i4>
      </vt:variant>
    </vt:vector>
  </HeadingPairs>
  <TitlesOfParts>
    <vt:vector size="23" baseType="lpstr">
      <vt:lpstr>Arial</vt:lpstr>
      <vt:lpstr>SimSun</vt:lpstr>
      <vt:lpstr>Wingdings</vt:lpstr>
      <vt:lpstr>Comic Sans MS</vt:lpstr>
      <vt:lpstr>Comic Sans MS</vt:lpstr>
      <vt:lpstr>Arial Black</vt:lpstr>
      <vt:lpstr>Microsoft YaHei</vt:lpstr>
      <vt:lpstr>Arial Unicode MS</vt:lpstr>
      <vt:lpstr>Calibri</vt:lpstr>
      <vt:lpstr>Proposal</vt:lpstr>
      <vt:lpstr>Default Design</vt:lpstr>
      <vt:lpstr>Crayons</vt:lpstr>
      <vt:lpstr>1_Crayons</vt:lpstr>
      <vt:lpstr>2_Crayons</vt:lpstr>
      <vt:lpstr>1_Default Design</vt:lpstr>
      <vt:lpstr>UNIT 1:MY FRIENDS</vt:lpstr>
      <vt:lpstr>PowerPoint 演示文稿</vt:lpstr>
      <vt:lpstr>PowerPoint 演示文稿</vt:lpstr>
      <vt:lpstr>Read the information about Tam. The answer the questions.</vt:lpstr>
      <vt:lpstr>PowerPoint 演示文稿</vt:lpstr>
      <vt:lpstr>Make a similar form for your partner  (one of your classmates)</vt:lpstr>
      <vt:lpstr>Now write a paragraph about your classmate using the information in your form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1:MY FRIENDS</dc:title>
  <dc:creator>Admin</dc:creator>
  <cp:lastModifiedBy>Administrator</cp:lastModifiedBy>
  <cp:revision>7</cp:revision>
  <dcterms:created xsi:type="dcterms:W3CDTF">2021-08-31T06:50:00Z</dcterms:created>
  <dcterms:modified xsi:type="dcterms:W3CDTF">2021-09-15T04:27:16Z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8CCB295A57324A00BBD6AC66EECC376C</vt:lpwstr>
  </property>
  <property fmtid="{D5CDD505-2E9C-101B-9397-08002B2CF9AE}" pid="3" name="KSOProductBuildVer">
    <vt:lpwstr>1033-11.2.0.10296</vt:lpwstr>
  </property>
</Properties>
</file>